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0" r:id="rId3"/>
    <p:sldId id="280" r:id="rId4"/>
    <p:sldId id="281" r:id="rId5"/>
    <p:sldId id="292" r:id="rId6"/>
    <p:sldId id="279" r:id="rId7"/>
    <p:sldId id="262" r:id="rId8"/>
    <p:sldId id="277" r:id="rId9"/>
    <p:sldId id="293" r:id="rId10"/>
    <p:sldId id="278" r:id="rId11"/>
    <p:sldId id="286" r:id="rId12"/>
    <p:sldId id="287" r:id="rId13"/>
    <p:sldId id="282" r:id="rId14"/>
    <p:sldId id="288" r:id="rId15"/>
    <p:sldId id="289" r:id="rId16"/>
    <p:sldId id="264" r:id="rId17"/>
    <p:sldId id="290" r:id="rId18"/>
    <p:sldId id="291" r:id="rId19"/>
    <p:sldId id="283" r:id="rId20"/>
    <p:sldId id="284" r:id="rId21"/>
    <p:sldId id="285" r:id="rId22"/>
    <p:sldId id="266" r:id="rId23"/>
    <p:sldId id="267" r:id="rId24"/>
    <p:sldId id="268" r:id="rId25"/>
    <p:sldId id="269" r:id="rId26"/>
    <p:sldId id="270" r:id="rId27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438086"/>
    <a:srgbClr val="A50B9A"/>
    <a:srgbClr val="92D050"/>
    <a:srgbClr val="4F81BD"/>
    <a:srgbClr val="53548A"/>
    <a:srgbClr val="DBB6D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1" autoAdjust="0"/>
    <p:restoredTop sz="74630" autoAdjust="0"/>
  </p:normalViewPr>
  <p:slideViewPr>
    <p:cSldViewPr>
      <p:cViewPr varScale="1">
        <p:scale>
          <a:sx n="76" d="100"/>
          <a:sy n="76" d="100"/>
        </p:scale>
        <p:origin x="184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3030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C1C8F41-568C-4B53-8097-0B0CACF1A01D}" type="datetimeFigureOut">
              <a:rPr lang="zh-CN" altLang="en-US" smtClean="0"/>
              <a:pPr/>
              <a:t>2017/5/11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5AC0F7F-1436-441A-8D0C-69BB8D3850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55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2A163F4-94F8-4A98-97B2-C4204AFF10A0}" type="datetimeFigureOut">
              <a:rPr lang="zh-CN" altLang="en-US" smtClean="0"/>
              <a:pPr/>
              <a:t>2017/5/11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ACFFA3-7842-4C9F-8D2A-6EECA80EE6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2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600" dirty="0" smtClean="0">
                <a:solidFill>
                  <a:schemeClr val="accent2">
                    <a:lumMod val="50000"/>
                  </a:schemeClr>
                </a:solidFill>
              </a:rPr>
              <a:t>10</a:t>
            </a:r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</a:rPr>
              <a:t>个类别，标签：</a:t>
            </a:r>
            <a:r>
              <a:rPr lang="en-US" altLang="zh-CN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94,11,41,96,52,73,74,83,92,99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文件个数：</a:t>
            </a:r>
            <a:r>
              <a:rPr lang="en-US" altLang="zh-CN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160   87  127 91 85 194 171 131 66 63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英文名：</a:t>
            </a:r>
            <a:r>
              <a:rPr lang="en-US" altLang="zh-CN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foxglove      snapdragon      </a:t>
            </a:r>
            <a:r>
              <a:rPr lang="en-US" altLang="zh-CN" sz="1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barbeton</a:t>
            </a:r>
            <a:r>
              <a:rPr lang="en-US" altLang="zh-CN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daisy    camellia     wild pansy     water lily   rose    hibiscus     bee balm     bromeliad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中文名： 指顶花           金鱼草          非洲菊                     山茶花             </a:t>
            </a:r>
            <a:r>
              <a:rPr lang="zh-CN" altLang="en-US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三色堇           水莲        玫瑰        芙蓉花         香蜂草          凤梨花</a:t>
            </a:r>
          </a:p>
          <a:p>
            <a:pPr>
              <a:buFont typeface="Arial" pitchFamily="34" charset="0"/>
              <a:buChar char="•"/>
            </a:pPr>
            <a:endParaRPr lang="en-US" altLang="zh-CN" sz="1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300" dirty="0" smtClean="0">
                <a:solidFill>
                  <a:schemeClr val="accent2">
                    <a:lumMod val="50000"/>
                  </a:schemeClr>
                </a:solidFill>
              </a:rPr>
              <a:t>每个类别各</a:t>
            </a:r>
            <a:r>
              <a:rPr lang="en-US" altLang="zh-CN" sz="1300" dirty="0" smtClean="0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zh-CN" altLang="en-US" sz="1300" dirty="0" smtClean="0">
                <a:solidFill>
                  <a:schemeClr val="accent2">
                    <a:lumMod val="50000"/>
                  </a:schemeClr>
                </a:solidFill>
              </a:rPr>
              <a:t>张分割后的</a:t>
            </a:r>
            <a:r>
              <a:rPr lang="en-US" altLang="zh-CN" sz="1300" dirty="0" smtClean="0">
                <a:solidFill>
                  <a:schemeClr val="accent2">
                    <a:lumMod val="50000"/>
                  </a:schemeClr>
                </a:solidFill>
              </a:rPr>
              <a:t>288</a:t>
            </a:r>
            <a:r>
              <a:rPr lang="zh-CN" altLang="en-US" sz="1300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r>
              <a:rPr lang="en-US" altLang="zh-CN" sz="1300" dirty="0" smtClean="0">
                <a:solidFill>
                  <a:schemeClr val="accent2">
                    <a:lumMod val="50000"/>
                  </a:schemeClr>
                </a:solidFill>
              </a:rPr>
              <a:t>288</a:t>
            </a:r>
            <a:r>
              <a:rPr lang="zh-CN" altLang="en-US" sz="1300" dirty="0" smtClean="0">
                <a:solidFill>
                  <a:schemeClr val="accent2">
                    <a:lumMod val="50000"/>
                  </a:schemeClr>
                </a:solidFill>
              </a:rPr>
              <a:t>的图片</a:t>
            </a:r>
            <a:endParaRPr lang="en-US" altLang="zh-CN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2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4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072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图是闭集测试的结果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18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图是闭集测试的结果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13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545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6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8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必做：</a:t>
            </a:r>
            <a:r>
              <a:rPr lang="en-US" altLang="zh-CN" dirty="0" smtClean="0"/>
              <a:t>PCA+KNN</a:t>
            </a:r>
            <a:r>
              <a:rPr lang="en-US" altLang="zh-CN" baseline="0" dirty="0" smtClean="0"/>
              <a:t>    Fisher HOG+SVM </a:t>
            </a:r>
            <a:r>
              <a:rPr lang="zh-CN" altLang="en-US" baseline="0" dirty="0" smtClean="0"/>
              <a:t>开集测试</a:t>
            </a:r>
            <a:endParaRPr lang="en-US" altLang="zh-CN" baseline="0" dirty="0" smtClean="0"/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选做：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58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Neg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60</a:t>
            </a:r>
            <a:r>
              <a:rPr lang="zh-CN" altLang="en-US" dirty="0" smtClean="0"/>
              <a:t>张图片。</a:t>
            </a:r>
            <a:endParaRPr lang="en-US" altLang="zh-CN" dirty="0" smtClean="0"/>
          </a:p>
          <a:p>
            <a:r>
              <a:rPr lang="en-US" altLang="zh-CN" dirty="0" smtClean="0"/>
              <a:t>Labels:                  </a:t>
            </a:r>
          </a:p>
          <a:p>
            <a:pPr marL="228600" indent="-228600">
              <a:buAutoNum type="arabicPlain" startAt="29"/>
            </a:pPr>
            <a:r>
              <a:rPr lang="en-US" altLang="zh-CN" dirty="0" smtClean="0"/>
              <a:t>40  50   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artichoke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洋蓟花   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Lenten rose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四旬玫瑰     蒲公英花</a:t>
            </a:r>
            <a:endParaRPr lang="en-US" altLang="zh-CN" dirty="0" smtClean="0"/>
          </a:p>
          <a:p>
            <a:pPr marL="228600" indent="-228600">
              <a:buAutoNum type="arabicPlain" startAt="48"/>
            </a:pPr>
            <a:r>
              <a:rPr lang="en-US" altLang="zh-CN" baseline="0" dirty="0" smtClean="0"/>
              <a:t>54  55       buttercup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金凤花     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向日葵             天竺葵花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59 60  76             </a:t>
            </a:r>
            <a:r>
              <a:rPr lang="zh-CN" altLang="en-US" baseline="0" dirty="0" smtClean="0"/>
              <a:t>两种不同种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大丽菊            大丽菊                  牵牛花                       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7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4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54157-11ED-4DD4-9EF2-AD7EFBD4D2C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0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54157-11ED-4DD4-9EF2-AD7EFBD4D2C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06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3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个数不一致、背景不同、位置不同、花的</a:t>
            </a:r>
            <a:r>
              <a:rPr lang="en-US" altLang="zh-CN" dirty="0" smtClean="0"/>
              <a:t>ROI</a:t>
            </a:r>
            <a:r>
              <a:rPr lang="zh-CN" altLang="en-US" dirty="0" smtClean="0"/>
              <a:t>占空比不同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Frangipani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素馨花鸡蛋花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Hippeastrum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朱顶红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CFFA3-7842-4C9F-8D2A-6EECA80EE6F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9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33FEB-A754-4D26-BDCF-3002D1F24D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582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19B42-9F7E-47F6-B56C-F0ECEA47CD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71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9186A-4C5B-4632-BC01-46880E77A1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104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82702-7288-4B23-88E5-8274612BE0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3721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7739F-4743-417B-9B13-9026A76976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84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981E9-383A-4B8B-8AEF-56FA9082FE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2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A834-C171-41DB-BF6E-6521A629FA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921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0050F-45AF-4A7E-984C-C086F841DB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90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A57EC-F97F-41A6-853D-B517517825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13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D41B8-D15D-4077-A573-7DA9B6E69B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00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E61D-1C20-4E9C-A065-AF16D4DE7D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89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FF5E8-92B4-4CAE-8A25-9CBC557A0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15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Guijin Wang, Tsinghua University </a:t>
            </a:r>
            <a:r>
              <a:rPr lang="zh-CN" altLang="en-US"/>
              <a:t>第二章 简单模板匹配和模式的数值特征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9D0FA-D8AF-458C-AEFB-29E22D57DC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50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rc 7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rgbClr val="B9FFFF"/>
              </a:gs>
              <a:gs pos="100000">
                <a:srgbClr val="FFFFB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solidFill>
                  <a:srgbClr val="00339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400">
                <a:ea typeface="宋体" panose="02010600030101010101" pitchFamily="2" charset="-122"/>
              </a:rPr>
              <a:t>Guijin Wang, Tsinghua University </a:t>
            </a:r>
            <a:r>
              <a:rPr kumimoji="1" lang="zh-CN" altLang="en-US" sz="1400">
                <a:ea typeface="宋体" panose="02010600030101010101" pitchFamily="2" charset="-122"/>
              </a:rPr>
              <a:t>第二章 简单模板匹配和模式的数值特征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FF99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60547C-CFF0-4196-A2E1-378AAB9016F1}" type="slidenum">
              <a:rPr kumimoji="1" lang="en-US" altLang="zh-CN" sz="140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CN" sz="14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40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70000"/>
        <a:buFont typeface="Monotype Sorts" pitchFamily="2" charset="2"/>
        <a:buChar char="n"/>
        <a:defRPr kumimoji="1" sz="3200" b="1">
          <a:solidFill>
            <a:srgbClr val="277727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65000"/>
        <a:buFont typeface="Monotype Sorts" pitchFamily="2" charset="2"/>
        <a:buChar char="u"/>
        <a:defRPr kumimoji="1" sz="2800" b="1">
          <a:solidFill>
            <a:srgbClr val="277727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70000"/>
        <a:buFont typeface="Monotype Sorts" pitchFamily="2" charset="2"/>
        <a:buChar char="u"/>
        <a:defRPr kumimoji="1" sz="2400" b="1">
          <a:solidFill>
            <a:srgbClr val="277727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Monotype Sorts" pitchFamily="2" charset="2"/>
        <a:buChar char="l"/>
        <a:defRPr kumimoji="1" sz="2000" b="1">
          <a:solidFill>
            <a:srgbClr val="277727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000" b="1">
          <a:solidFill>
            <a:srgbClr val="277727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000" b="1">
          <a:solidFill>
            <a:srgbClr val="277727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000" b="1">
          <a:solidFill>
            <a:srgbClr val="277727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000" b="1">
          <a:solidFill>
            <a:srgbClr val="277727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000" b="1">
          <a:solidFill>
            <a:srgbClr val="277727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18648" cy="1470025"/>
          </a:xfrm>
        </p:spPr>
        <p:txBody>
          <a:bodyPr/>
          <a:lstStyle/>
          <a:p>
            <a:r>
              <a:rPr lang="zh-CN" altLang="en-US" dirty="0" smtClean="0"/>
              <a:t>模式识别大作业</a:t>
            </a:r>
            <a:r>
              <a:rPr lang="en-US" altLang="zh-CN" dirty="0" smtClean="0"/>
              <a:t>——</a:t>
            </a:r>
            <a:r>
              <a:rPr lang="zh-CN" altLang="en-US" dirty="0"/>
              <a:t>花卉</a:t>
            </a:r>
            <a:r>
              <a:rPr lang="zh-CN" altLang="en-US" dirty="0" smtClean="0"/>
              <a:t>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王贵锦，李文涛，钟雷声，张晨爽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题目要求（</a:t>
            </a:r>
            <a:r>
              <a:rPr lang="en-US" altLang="zh-CN" dirty="0" smtClean="0"/>
              <a:t>4/5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8062664" cy="4114800"/>
          </a:xfrm>
        </p:spPr>
        <p:txBody>
          <a:bodyPr/>
          <a:lstStyle/>
          <a:p>
            <a:r>
              <a:rPr lang="zh-CN" altLang="zh-CN" sz="2800" dirty="0" smtClean="0"/>
              <a:t>（选做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）</a:t>
            </a:r>
            <a:r>
              <a:rPr lang="zh-CN" altLang="en-US" sz="2800" dirty="0" smtClean="0"/>
              <a:t>采用其他方法进行识别。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算法可以借鉴文献，也可借鉴给出的参考思路，鼓励同学们创新。</a:t>
            </a:r>
            <a:endParaRPr lang="en-US" altLang="zh-CN" sz="2800" dirty="0" smtClean="0"/>
          </a:p>
          <a:p>
            <a:r>
              <a:rPr lang="zh-CN" altLang="en-US" sz="2800" dirty="0"/>
              <a:t>鼓励</a:t>
            </a:r>
            <a:r>
              <a:rPr lang="zh-CN" altLang="en-US" sz="2800" dirty="0" smtClean="0"/>
              <a:t>使用多种算法进行比较。</a:t>
            </a:r>
            <a:endParaRPr lang="en-US" altLang="zh-CN" sz="2800" dirty="0" smtClean="0"/>
          </a:p>
          <a:p>
            <a:r>
              <a:rPr lang="zh-CN" altLang="en-US" sz="2800" dirty="0" smtClean="0"/>
              <a:t>需要有可视化结果，如曲线、表格和结果示例。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6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2400" cy="1143000"/>
          </a:xfrm>
        </p:spPr>
        <p:txBody>
          <a:bodyPr/>
          <a:lstStyle/>
          <a:p>
            <a:r>
              <a:rPr lang="zh-CN" altLang="en-US" sz="3600" dirty="0" smtClean="0"/>
              <a:t>参考思路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：多</a:t>
            </a:r>
            <a:r>
              <a:rPr lang="zh-CN" altLang="en-US" sz="3600" dirty="0"/>
              <a:t>特征</a:t>
            </a:r>
            <a:r>
              <a:rPr lang="zh-CN" altLang="en-US" sz="3600" dirty="0" smtClean="0"/>
              <a:t>融合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396" y="980728"/>
            <a:ext cx="7772400" cy="5184576"/>
          </a:xfrm>
        </p:spPr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 smtClean="0"/>
              <a:t>多特征融合：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参考文献：</a:t>
            </a:r>
            <a:r>
              <a:rPr lang="en-US" altLang="zh-CN" sz="1800" dirty="0" err="1"/>
              <a:t>Nilsback</a:t>
            </a:r>
            <a:r>
              <a:rPr lang="en-US" altLang="zh-CN" sz="1800" dirty="0"/>
              <a:t>, M-E. and </a:t>
            </a:r>
            <a:r>
              <a:rPr lang="en-US" altLang="zh-CN" sz="1800" dirty="0" err="1"/>
              <a:t>Zisserman</a:t>
            </a:r>
            <a:r>
              <a:rPr lang="en-US" altLang="zh-CN" sz="1800" dirty="0"/>
              <a:t>, A. Automated flower classification over a large number of classes. Proceedings of the Indian Conference on Computer Vision, Graphics and Image Processing (2008)</a:t>
            </a:r>
            <a:endParaRPr lang="zh-CN" altLang="en-US" sz="2000" dirty="0"/>
          </a:p>
        </p:txBody>
      </p:sp>
      <p:sp>
        <p:nvSpPr>
          <p:cNvPr id="11" name="圆角矩形 10"/>
          <p:cNvSpPr/>
          <p:nvPr/>
        </p:nvSpPr>
        <p:spPr>
          <a:xfrm>
            <a:off x="3434080" y="1734386"/>
            <a:ext cx="1029320" cy="483797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55718" tIns="27857" rIns="55718" bIns="27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 smtClean="0"/>
              <a:t>Color</a:t>
            </a:r>
            <a:endParaRPr lang="zh-CN" altLang="en-US" sz="1600" b="1" dirty="0"/>
          </a:p>
        </p:txBody>
      </p:sp>
      <p:sp>
        <p:nvSpPr>
          <p:cNvPr id="13" name="圆角矩形 12"/>
          <p:cNvSpPr/>
          <p:nvPr/>
        </p:nvSpPr>
        <p:spPr>
          <a:xfrm>
            <a:off x="2282820" y="2294239"/>
            <a:ext cx="2180580" cy="513227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55718" tIns="27857" rIns="55718" bIns="27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1600" b="1" dirty="0"/>
              <a:t>SIFT on the foreground region</a:t>
            </a:r>
            <a:r>
              <a:rPr lang="en-US" altLang="zh-CN" sz="1600" dirty="0"/>
              <a:t> 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282820" y="2921022"/>
            <a:ext cx="2184648" cy="589524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55718" tIns="27857" rIns="55718" bIns="27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1600" b="1" dirty="0"/>
              <a:t>SIFT on the foreground boundary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34080" y="3624102"/>
            <a:ext cx="1029320" cy="466289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55718" tIns="27857" rIns="55718" bIns="27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 smtClean="0"/>
              <a:t>HOG</a:t>
            </a:r>
            <a:endParaRPr lang="zh-CN" altLang="en-US" sz="1600" b="1" dirty="0"/>
          </a:p>
        </p:txBody>
      </p:sp>
      <p:sp>
        <p:nvSpPr>
          <p:cNvPr id="16" name="圆角矩形 15"/>
          <p:cNvSpPr/>
          <p:nvPr/>
        </p:nvSpPr>
        <p:spPr>
          <a:xfrm>
            <a:off x="6020472" y="2248004"/>
            <a:ext cx="1224136" cy="1338331"/>
          </a:xfrm>
          <a:prstGeom prst="round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55718" tIns="27857" rIns="55718" bIns="27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 smtClean="0"/>
              <a:t>Classifier</a:t>
            </a:r>
            <a:endParaRPr lang="zh-CN" altLang="en-US" sz="1600" b="1" dirty="0"/>
          </a:p>
        </p:txBody>
      </p:sp>
      <p:cxnSp>
        <p:nvCxnSpPr>
          <p:cNvPr id="20" name="肘形连接符 19"/>
          <p:cNvCxnSpPr>
            <a:stCxn id="11" idx="3"/>
          </p:cNvCxnSpPr>
          <p:nvPr/>
        </p:nvCxnSpPr>
        <p:spPr bwMode="auto">
          <a:xfrm>
            <a:off x="4463400" y="1976285"/>
            <a:ext cx="1512168" cy="944737"/>
          </a:xfrm>
          <a:prstGeom prst="bentConnector3">
            <a:avLst/>
          </a:prstGeom>
          <a:gradFill rotWithShape="0">
            <a:gsLst>
              <a:gs pos="0">
                <a:srgbClr val="B9FFFF"/>
              </a:gs>
              <a:gs pos="100000">
                <a:srgbClr val="FFFFB9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肘形连接符 20"/>
          <p:cNvCxnSpPr/>
          <p:nvPr/>
        </p:nvCxnSpPr>
        <p:spPr>
          <a:xfrm>
            <a:off x="4508197" y="2010284"/>
            <a:ext cx="1461095" cy="4383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flipV="1">
            <a:off x="4502517" y="3510546"/>
            <a:ext cx="1466775" cy="3947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463400" y="2650231"/>
            <a:ext cx="1505892" cy="12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482958" y="3082279"/>
            <a:ext cx="1505892" cy="12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1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6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2400" cy="1143000"/>
          </a:xfrm>
        </p:spPr>
        <p:txBody>
          <a:bodyPr/>
          <a:lstStyle/>
          <a:p>
            <a:r>
              <a:rPr lang="zh-CN" altLang="en-US" sz="3600" dirty="0" smtClean="0"/>
              <a:t>参考思路</a:t>
            </a:r>
            <a:r>
              <a:rPr lang="en-US" altLang="zh-CN" sz="3600" dirty="0"/>
              <a:t>2: </a:t>
            </a:r>
            <a:r>
              <a:rPr lang="en-US" altLang="zh-CN" sz="3600" dirty="0" smtClean="0"/>
              <a:t>CNN + Transfer </a:t>
            </a:r>
            <a:r>
              <a:rPr lang="en-US" altLang="zh-CN" sz="3600" dirty="0"/>
              <a:t>Learning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396" y="980728"/>
            <a:ext cx="7772400" cy="5184576"/>
          </a:xfrm>
        </p:spPr>
        <p:txBody>
          <a:bodyPr/>
          <a:lstStyle/>
          <a:p>
            <a:r>
              <a:rPr lang="en-US" altLang="zh-CN" sz="2000" dirty="0" smtClean="0"/>
              <a:t>CNN example: </a:t>
            </a:r>
            <a:r>
              <a:rPr lang="en-US" altLang="zh-CN" sz="2000" dirty="0" err="1" smtClean="0"/>
              <a:t>AlexNet</a:t>
            </a:r>
            <a:r>
              <a:rPr lang="en-US" altLang="zh-CN" sz="2000" dirty="0" smtClean="0"/>
              <a:t> (2012)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Transfer </a:t>
            </a:r>
            <a:r>
              <a:rPr lang="en-US" altLang="zh-CN" sz="2000" dirty="0" smtClean="0"/>
              <a:t>Learning/ Fine-tuning: </a:t>
            </a:r>
            <a:r>
              <a:rPr lang="zh-CN" altLang="en-US" sz="2000" dirty="0" smtClean="0"/>
              <a:t>使用在大规模数据集（如</a:t>
            </a:r>
            <a:r>
              <a:rPr lang="en-US" altLang="zh-CN" sz="2000" dirty="0" err="1" smtClean="0"/>
              <a:t>ImageNet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中训练好的网络模型</a:t>
            </a:r>
            <a:r>
              <a:rPr lang="zh-CN" altLang="en-US" sz="2000" dirty="0" smtClean="0"/>
              <a:t>参数，在较小规模数据集中进行参数微调。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Caffe</a:t>
            </a:r>
            <a:r>
              <a:rPr lang="en-US" altLang="zh-CN" sz="2000" dirty="0" smtClean="0"/>
              <a:t> tutorial for fine-tuning : http</a:t>
            </a:r>
            <a:r>
              <a:rPr lang="en-US" altLang="zh-CN" sz="2000" dirty="0"/>
              <a:t>://caffe.berkeleyvision.org/gathered/examples/finetune_flickr_style.html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5064" r="1256"/>
          <a:stretch/>
        </p:blipFill>
        <p:spPr>
          <a:xfrm>
            <a:off x="1329408" y="1467832"/>
            <a:ext cx="6624736" cy="22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题目要求（</a:t>
            </a:r>
            <a:r>
              <a:rPr lang="en-US" altLang="zh-CN" dirty="0"/>
              <a:t>5</a:t>
            </a:r>
            <a:r>
              <a:rPr lang="en-US" altLang="zh-CN" dirty="0" smtClean="0"/>
              <a:t>/5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8062664" cy="4114800"/>
          </a:xfrm>
        </p:spPr>
        <p:txBody>
          <a:bodyPr/>
          <a:lstStyle/>
          <a:p>
            <a:r>
              <a:rPr lang="zh-CN" altLang="en-US" sz="2800" dirty="0" smtClean="0"/>
              <a:t>（选做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）在给定的未分割的原始数据集</a:t>
            </a:r>
            <a:r>
              <a:rPr lang="en-US" altLang="zh-CN" sz="2800" dirty="0" smtClean="0"/>
              <a:t>(</a:t>
            </a:r>
            <a:r>
              <a:rPr lang="en-US" altLang="zh-CN" sz="2800" dirty="0" smtClean="0"/>
              <a:t>extend</a:t>
            </a:r>
            <a:r>
              <a:rPr lang="zh-CN" altLang="en-US" sz="2800" dirty="0" smtClean="0"/>
              <a:t>文件夹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上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30</a:t>
            </a:r>
            <a:r>
              <a:rPr lang="zh-CN" altLang="en-US" sz="2800" dirty="0" smtClean="0"/>
              <a:t>种花卉图片做分类。</a:t>
            </a:r>
            <a:endParaRPr lang="en-US" altLang="zh-CN" sz="2800" dirty="0" smtClean="0"/>
          </a:p>
          <a:p>
            <a:r>
              <a:rPr lang="zh-CN" altLang="en-US" sz="2800" dirty="0" smtClean="0"/>
              <a:t>未分割的原始数据集：</a:t>
            </a:r>
            <a:endParaRPr lang="en-US" altLang="zh-CN" sz="2800" dirty="0" smtClean="0"/>
          </a:p>
          <a:p>
            <a:pPr lvl="1">
              <a:buClr>
                <a:srgbClr val="FFC000"/>
              </a:buClr>
            </a:pPr>
            <a:r>
              <a:rPr lang="zh-CN" altLang="en-US" sz="2400" dirty="0" smtClean="0"/>
              <a:t>图像大小不同</a:t>
            </a:r>
            <a:endParaRPr lang="en-US" altLang="zh-CN" sz="2400" dirty="0" smtClean="0"/>
          </a:p>
          <a:p>
            <a:pPr lvl="1">
              <a:buClr>
                <a:srgbClr val="FFC000"/>
              </a:buClr>
            </a:pPr>
            <a:r>
              <a:rPr lang="zh-CN" altLang="en-US" sz="2400" dirty="0" smtClean="0"/>
              <a:t>花个数不同</a:t>
            </a:r>
            <a:r>
              <a:rPr lang="en-US" altLang="zh-CN" sz="2400" dirty="0" smtClean="0"/>
              <a:t>	</a:t>
            </a:r>
          </a:p>
          <a:p>
            <a:pPr lvl="1">
              <a:buClr>
                <a:srgbClr val="FFC000"/>
              </a:buClr>
            </a:pPr>
            <a:r>
              <a:rPr lang="zh-CN" altLang="en-US" sz="2400" dirty="0" smtClean="0"/>
              <a:t>背景不同</a:t>
            </a:r>
            <a:r>
              <a:rPr lang="en-US" altLang="zh-CN" sz="2400" dirty="0" smtClean="0"/>
              <a:t>	</a:t>
            </a:r>
          </a:p>
          <a:p>
            <a:pPr lvl="1">
              <a:buClr>
                <a:srgbClr val="FFC000"/>
              </a:buClr>
            </a:pPr>
            <a:r>
              <a:rPr lang="zh-CN" altLang="en-US" sz="2400" dirty="0" smtClean="0"/>
              <a:t>花所处图像位置不同</a:t>
            </a:r>
            <a:endParaRPr lang="en-US" altLang="zh-CN" sz="2400" dirty="0" smtClean="0"/>
          </a:p>
          <a:p>
            <a:pPr lvl="1">
              <a:buClr>
                <a:srgbClr val="FFC000"/>
              </a:buClr>
            </a:pPr>
            <a:r>
              <a:rPr lang="zh-CN" altLang="en-US" sz="2400" dirty="0" smtClean="0"/>
              <a:t>花所处区域面积不同</a:t>
            </a:r>
            <a:endParaRPr lang="en-US" altLang="zh-CN" sz="2400" dirty="0" smtClean="0"/>
          </a:p>
          <a:p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8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未分割的原始数据集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0" y="1752600"/>
            <a:ext cx="7498400" cy="47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未分割的原始数据集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66" y="1700808"/>
            <a:ext cx="7595458" cy="48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zh-CN" altLang="zh-CN" dirty="0"/>
              <a:t>提交一份报告（</a:t>
            </a:r>
            <a:r>
              <a:rPr lang="en-US" altLang="zh-CN" dirty="0"/>
              <a:t>word</a:t>
            </a:r>
            <a:r>
              <a:rPr lang="zh-CN" altLang="zh-CN" dirty="0"/>
              <a:t>或者</a:t>
            </a:r>
            <a:r>
              <a:rPr lang="en-US" altLang="zh-CN" dirty="0"/>
              <a:t>pdf</a:t>
            </a:r>
            <a:r>
              <a:rPr lang="zh-CN" altLang="zh-CN" dirty="0"/>
              <a:t>均可）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提交源程序，并</a:t>
            </a:r>
            <a:r>
              <a:rPr lang="zh-CN" altLang="zh-CN" dirty="0" smtClean="0"/>
              <a:t>注明</a:t>
            </a:r>
            <a:r>
              <a:rPr lang="zh-CN" altLang="en-US" dirty="0" smtClean="0"/>
              <a:t>运行方法及运行环境</a:t>
            </a:r>
            <a:r>
              <a:rPr lang="zh-CN" altLang="zh-CN" dirty="0" smtClean="0"/>
              <a:t>（</a:t>
            </a:r>
            <a:r>
              <a:rPr lang="zh-CN" altLang="zh-CN" dirty="0"/>
              <a:t>不要附在报告后面，提交单独的程序包），可以用</a:t>
            </a:r>
            <a:r>
              <a:rPr lang="en-US" altLang="zh-CN" dirty="0" err="1" smtClean="0"/>
              <a:t>matlab</a:t>
            </a:r>
            <a:r>
              <a:rPr lang="zh-CN" altLang="en-US" dirty="0"/>
              <a:t>、</a:t>
            </a:r>
            <a:r>
              <a:rPr lang="en-US" altLang="zh-CN" dirty="0" smtClean="0"/>
              <a:t>C/C++</a:t>
            </a:r>
            <a:r>
              <a:rPr lang="zh-CN" altLang="en-US" dirty="0" smtClean="0"/>
              <a:t>或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实现；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报告中要有理论分析，能体现出自己的思考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鼓励同学们相互讨论，或者</a:t>
            </a:r>
            <a:r>
              <a:rPr lang="zh-CN" altLang="zh-CN" dirty="0" smtClean="0"/>
              <a:t>利用</a:t>
            </a:r>
            <a:r>
              <a:rPr lang="zh-CN" altLang="en-US" dirty="0"/>
              <a:t>微信群</a:t>
            </a:r>
            <a:r>
              <a:rPr lang="zh-CN" altLang="zh-CN" dirty="0" smtClean="0"/>
              <a:t>开展</a:t>
            </a:r>
            <a:r>
              <a:rPr lang="zh-CN" altLang="zh-CN" dirty="0"/>
              <a:t>讨论，但是报告和程序必须独立完成；如果发现程序或报告中有内容和表现形式基本相同、可判为抄袭的情况，抄袭者和被抄袭者的</a:t>
            </a:r>
            <a:r>
              <a:rPr lang="en-US" altLang="zh-CN" dirty="0"/>
              <a:t>project</a:t>
            </a:r>
            <a:r>
              <a:rPr lang="zh-CN" altLang="zh-CN" dirty="0"/>
              <a:t>成绩都为零分，所以请同学们要独立完成作业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时间要求，见网络学堂作业提交的截止日期。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6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pPr algn="ctr"/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052736"/>
            <a:ext cx="7772400" cy="5688632"/>
          </a:xfrm>
        </p:spPr>
        <p:txBody>
          <a:bodyPr>
            <a:normAutofit/>
          </a:bodyPr>
          <a:lstStyle/>
          <a:p>
            <a:pPr lvl="0"/>
            <a:r>
              <a:rPr lang="zh-CN" altLang="en-US" sz="1600" dirty="0" smtClean="0"/>
              <a:t>模式识别通用方法：</a:t>
            </a:r>
            <a:endParaRPr lang="en-US" altLang="zh-CN" sz="1600" dirty="0" smtClean="0"/>
          </a:p>
          <a:p>
            <a:pPr lvl="0"/>
            <a:r>
              <a:rPr lang="en-US" altLang="zh-CN" sz="1600" dirty="0" smtClean="0"/>
              <a:t>P.N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Belhumeur</a:t>
            </a:r>
            <a:r>
              <a:rPr lang="en-US" altLang="zh-CN" sz="1600" dirty="0"/>
              <a:t>, J.P. </a:t>
            </a:r>
            <a:r>
              <a:rPr lang="en-US" altLang="zh-CN" sz="1600" dirty="0" err="1"/>
              <a:t>Hespanha</a:t>
            </a:r>
            <a:r>
              <a:rPr lang="en-US" altLang="zh-CN" sz="1600" dirty="0"/>
              <a:t>, and D.J. </a:t>
            </a:r>
            <a:r>
              <a:rPr lang="en-US" altLang="zh-CN" sz="1600" dirty="0" err="1"/>
              <a:t>Kriengman</a:t>
            </a:r>
            <a:r>
              <a:rPr lang="en-US" altLang="zh-CN" sz="1600" dirty="0"/>
              <a:t>, “</a:t>
            </a:r>
            <a:r>
              <a:rPr lang="en-US" altLang="zh-CN" sz="1600" dirty="0" err="1"/>
              <a:t>Eigenfaces</a:t>
            </a:r>
            <a:r>
              <a:rPr lang="en-US" altLang="zh-CN" sz="1600" dirty="0"/>
              <a:t> vs. </a:t>
            </a:r>
            <a:r>
              <a:rPr lang="en-US" altLang="zh-CN" sz="1600" dirty="0" err="1"/>
              <a:t>Fisherfaces</a:t>
            </a:r>
            <a:r>
              <a:rPr lang="en-US" altLang="zh-CN" sz="1600" dirty="0"/>
              <a:t>: Recognition Using Class Specific Linear Projection,” IEEE Trans. Pattern Analysis and Machine Intelligence, vol. 19, no. 7, pp. 711-720, July 1997</a:t>
            </a:r>
            <a:r>
              <a:rPr lang="en-US" altLang="zh-CN" sz="1600" dirty="0" smtClean="0"/>
              <a:t>. (Fisher)</a:t>
            </a:r>
            <a:endParaRPr lang="zh-CN" altLang="zh-CN" sz="1600" dirty="0"/>
          </a:p>
          <a:p>
            <a:r>
              <a:rPr lang="en-US" altLang="zh-CN" sz="1600" dirty="0" smtClean="0"/>
              <a:t>N. </a:t>
            </a:r>
            <a:r>
              <a:rPr lang="en-US" altLang="zh-CN" sz="1600" dirty="0" err="1" smtClean="0"/>
              <a:t>Dalal</a:t>
            </a:r>
            <a:r>
              <a:rPr lang="en-US" altLang="zh-CN" sz="1600" dirty="0" smtClean="0"/>
              <a:t> and B. </a:t>
            </a:r>
            <a:r>
              <a:rPr lang="en-US" altLang="zh-CN" sz="1600" dirty="0" err="1" smtClean="0"/>
              <a:t>Triggs</a:t>
            </a:r>
            <a:r>
              <a:rPr lang="en-US" altLang="zh-CN" sz="1600" dirty="0" smtClean="0"/>
              <a:t>, “Histograms of oriented gradients for human detection,” in Computer Vision and Pattern Recognition (CVPR), 2005 IEEE Conference on, 2005, pp. 886–893. (HOG)</a:t>
            </a:r>
          </a:p>
          <a:p>
            <a:r>
              <a:rPr lang="en-US" altLang="zh-CN" sz="1600" dirty="0"/>
              <a:t>Cortes, C.; </a:t>
            </a:r>
            <a:r>
              <a:rPr lang="en-US" altLang="zh-CN" sz="1600" dirty="0" err="1"/>
              <a:t>Vapnik</a:t>
            </a:r>
            <a:r>
              <a:rPr lang="en-US" altLang="zh-CN" sz="1600" dirty="0"/>
              <a:t>, V. (1995). "Support-vector networks". (SVM</a:t>
            </a:r>
            <a:r>
              <a:rPr lang="en-US" altLang="zh-CN" sz="1600" dirty="0" smtClean="0"/>
              <a:t>)</a:t>
            </a:r>
            <a:endParaRPr lang="zh-CN" altLang="zh-CN" sz="1600" dirty="0" smtClean="0"/>
          </a:p>
          <a:p>
            <a:r>
              <a:rPr lang="en-US" altLang="zh-CN" sz="1600" dirty="0" err="1" smtClean="0"/>
              <a:t>Fei-Fei</a:t>
            </a:r>
            <a:r>
              <a:rPr lang="en-US" altLang="zh-CN" sz="1600" dirty="0" smtClean="0"/>
              <a:t> Li; </a:t>
            </a:r>
            <a:r>
              <a:rPr lang="en-US" altLang="zh-CN" sz="1600" dirty="0" err="1" smtClean="0"/>
              <a:t>Perona</a:t>
            </a:r>
            <a:r>
              <a:rPr lang="en-US" altLang="zh-CN" sz="1600" dirty="0" smtClean="0"/>
              <a:t>, P.(2005) "A Bayesian Hierarchical Model for Learning Natural Scene Categories". (BOW)</a:t>
            </a:r>
          </a:p>
          <a:p>
            <a:r>
              <a:rPr lang="en-US" altLang="zh-CN" sz="1600" dirty="0" smtClean="0"/>
              <a:t>Viola</a:t>
            </a:r>
            <a:r>
              <a:rPr lang="en-US" altLang="zh-CN" sz="1600" dirty="0"/>
              <a:t>, Paul; Jones, Robert (2001). "</a:t>
            </a:r>
            <a:r>
              <a:rPr lang="en-US" altLang="zh-CN" sz="1600" i="1" dirty="0"/>
              <a:t>Rapid Object Detection Using a Boosted Cascade of Simple Features</a:t>
            </a:r>
            <a:r>
              <a:rPr lang="en-US" altLang="zh-CN" sz="1600" i="1" dirty="0" smtClean="0"/>
              <a:t>".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Adaboost</a:t>
            </a:r>
            <a:r>
              <a:rPr lang="en-US" altLang="zh-CN" sz="1600" dirty="0"/>
              <a:t>)</a:t>
            </a:r>
          </a:p>
          <a:p>
            <a:pPr lvl="0"/>
            <a:r>
              <a:rPr lang="en-US" altLang="zh-CN" sz="1600" dirty="0" err="1"/>
              <a:t>Simonyan</a:t>
            </a:r>
            <a:r>
              <a:rPr lang="en-US" altLang="zh-CN" sz="1600" dirty="0"/>
              <a:t> K, </a:t>
            </a:r>
            <a:r>
              <a:rPr lang="en-US" altLang="zh-CN" sz="1600" dirty="0" err="1"/>
              <a:t>Zisserman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A</a:t>
            </a:r>
            <a:r>
              <a:rPr lang="en-US" altLang="zh-CN" sz="1600" dirty="0"/>
              <a:t>.  "</a:t>
            </a:r>
            <a:r>
              <a:rPr lang="en-US" altLang="zh-CN" sz="1600" dirty="0" smtClean="0"/>
              <a:t>Very </a:t>
            </a:r>
            <a:r>
              <a:rPr lang="en-US" altLang="zh-CN" sz="1600" dirty="0"/>
              <a:t>deep convolutional networks for large-scale image </a:t>
            </a:r>
            <a:r>
              <a:rPr lang="en-US" altLang="zh-CN" sz="1600" dirty="0" smtClean="0"/>
              <a:t>recognition</a:t>
            </a:r>
            <a:r>
              <a:rPr lang="en-US" altLang="zh-CN" sz="1600" dirty="0"/>
              <a:t> " </a:t>
            </a:r>
            <a:r>
              <a:rPr lang="en-US" altLang="zh-CN" sz="1600" dirty="0" smtClean="0"/>
              <a:t>[</a:t>
            </a:r>
            <a:r>
              <a:rPr lang="en-US" altLang="zh-CN" sz="1600" dirty="0"/>
              <a:t>J].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 preprint arXiv:1409.1556, 2014</a:t>
            </a:r>
            <a:r>
              <a:rPr lang="en-US" altLang="zh-CN" sz="1600" dirty="0" smtClean="0"/>
              <a:t>. (CNN)</a:t>
            </a:r>
            <a:endParaRPr lang="zh-CN" altLang="zh-CN" sz="1600" dirty="0"/>
          </a:p>
          <a:p>
            <a:pPr lvl="0"/>
            <a:r>
              <a:rPr lang="en-US" altLang="zh-CN" sz="1600" dirty="0" err="1"/>
              <a:t>Zeiler</a:t>
            </a:r>
            <a:r>
              <a:rPr lang="en-US" altLang="zh-CN" sz="1600" dirty="0"/>
              <a:t> M D, Fergus R.  "</a:t>
            </a:r>
            <a:r>
              <a:rPr lang="en-US" altLang="zh-CN" sz="1600" dirty="0" smtClean="0"/>
              <a:t>Visualizing </a:t>
            </a:r>
            <a:r>
              <a:rPr lang="en-US" altLang="zh-CN" sz="1600" dirty="0"/>
              <a:t>and understanding convolutional networks[C]//European conference on computer vision.  "</a:t>
            </a:r>
            <a:r>
              <a:rPr lang="en-US" altLang="zh-CN" sz="1600" dirty="0" smtClean="0"/>
              <a:t>Springer </a:t>
            </a:r>
            <a:r>
              <a:rPr lang="en-US" altLang="zh-CN" sz="1600" dirty="0"/>
              <a:t>International Publishing, 2014: 818-833</a:t>
            </a:r>
            <a:r>
              <a:rPr lang="en-US" altLang="zh-CN" sz="1600" dirty="0" smtClean="0"/>
              <a:t>.(CNN)</a:t>
            </a:r>
            <a:endParaRPr lang="zh-CN" altLang="zh-CN" sz="1600" dirty="0"/>
          </a:p>
          <a:p>
            <a:pPr lvl="0"/>
            <a:r>
              <a:rPr lang="en-US" altLang="zh-CN" sz="1600" dirty="0"/>
              <a:t>Chatfield K, </a:t>
            </a:r>
            <a:r>
              <a:rPr lang="en-US" altLang="zh-CN" sz="1600" dirty="0" err="1"/>
              <a:t>Simonyan</a:t>
            </a:r>
            <a:r>
              <a:rPr lang="en-US" altLang="zh-CN" sz="1600" dirty="0"/>
              <a:t> K, </a:t>
            </a:r>
            <a:r>
              <a:rPr lang="en-US" altLang="zh-CN" sz="1600" dirty="0" err="1"/>
              <a:t>Vedaldi</a:t>
            </a:r>
            <a:r>
              <a:rPr lang="en-US" altLang="zh-CN" sz="1600" dirty="0"/>
              <a:t> A, et al.  "</a:t>
            </a:r>
            <a:r>
              <a:rPr lang="en-US" altLang="zh-CN" sz="1600" dirty="0" smtClean="0"/>
              <a:t>Return </a:t>
            </a:r>
            <a:r>
              <a:rPr lang="en-US" altLang="zh-CN" sz="1600" dirty="0"/>
              <a:t>of the devil in the details: Delving deep into convolutional </a:t>
            </a:r>
            <a:r>
              <a:rPr lang="en-US" altLang="zh-CN" sz="1600" dirty="0" smtClean="0"/>
              <a:t>nets</a:t>
            </a:r>
            <a:r>
              <a:rPr lang="en-US" altLang="zh-CN" sz="1600" dirty="0"/>
              <a:t> " </a:t>
            </a:r>
            <a:r>
              <a:rPr lang="en-US" altLang="zh-CN" sz="1600" dirty="0" smtClean="0"/>
              <a:t>[</a:t>
            </a:r>
            <a:r>
              <a:rPr lang="en-US" altLang="zh-CN" sz="1600" dirty="0"/>
              <a:t>J].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 preprint arXiv:1405.3531, 2014</a:t>
            </a:r>
            <a:r>
              <a:rPr lang="en-US" altLang="zh-CN" sz="1600" dirty="0" smtClean="0"/>
              <a:t>.(CNN)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8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pPr algn="ctr"/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052736"/>
            <a:ext cx="7772400" cy="5688632"/>
          </a:xfrm>
        </p:spPr>
        <p:txBody>
          <a:bodyPr>
            <a:normAutofit/>
          </a:bodyPr>
          <a:lstStyle/>
          <a:p>
            <a:pPr lvl="0"/>
            <a:r>
              <a:rPr lang="zh-CN" altLang="en-US" sz="1600" dirty="0" smtClean="0"/>
              <a:t>数据集相关文献：</a:t>
            </a:r>
            <a:endParaRPr lang="en-US" altLang="zh-CN" sz="1600" dirty="0" smtClean="0"/>
          </a:p>
          <a:p>
            <a:r>
              <a:rPr lang="en-US" altLang="zh-CN" sz="1600" dirty="0" err="1"/>
              <a:t>Nilsback</a:t>
            </a:r>
            <a:r>
              <a:rPr lang="en-US" altLang="zh-CN" sz="1600" dirty="0"/>
              <a:t>, M-E. and </a:t>
            </a:r>
            <a:r>
              <a:rPr lang="en-US" altLang="zh-CN" sz="1600" dirty="0" err="1"/>
              <a:t>Zisserman</a:t>
            </a:r>
            <a:r>
              <a:rPr lang="en-US" altLang="zh-CN" sz="1600" dirty="0"/>
              <a:t>, A.A Visual Vocabulary for Flower Classification</a:t>
            </a:r>
            <a:br>
              <a:rPr lang="en-US" altLang="zh-CN" sz="1600" dirty="0"/>
            </a:br>
            <a:r>
              <a:rPr lang="en-US" altLang="zh-CN" sz="1600" dirty="0"/>
              <a:t>Proceedings of the IEEE Conference on Computer Vision and Pattern Recognition (2006</a:t>
            </a:r>
            <a:r>
              <a:rPr lang="en-US" altLang="zh-CN" sz="1600" dirty="0" smtClean="0"/>
              <a:t>)(Dataset)</a:t>
            </a:r>
          </a:p>
          <a:p>
            <a:r>
              <a:rPr lang="en-US" altLang="zh-CN" sz="1600" dirty="0" err="1" smtClean="0"/>
              <a:t>Nilsback</a:t>
            </a:r>
            <a:r>
              <a:rPr lang="en-US" altLang="zh-CN" sz="1600" dirty="0" smtClean="0"/>
              <a:t>, M-E. and </a:t>
            </a:r>
            <a:r>
              <a:rPr lang="en-US" altLang="zh-CN" sz="1600" dirty="0" err="1" smtClean="0"/>
              <a:t>Zisserman</a:t>
            </a:r>
            <a:r>
              <a:rPr lang="en-US" altLang="zh-CN" sz="1600" dirty="0" smtClean="0"/>
              <a:t>, A. Automated flower classification over a large number of classes. Proceedings of the Indian Conference on Computer Vision, Graphics and Image Processing (2008)</a:t>
            </a:r>
            <a:r>
              <a:rPr lang="en-US" altLang="zh-CN" sz="1600" dirty="0"/>
              <a:t> )(Dataset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 err="1" smtClean="0"/>
              <a:t>Yuning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CHAI, Victor LEMPITSKY, Andrew ZISSERMAN. </a:t>
            </a:r>
            <a:r>
              <a:rPr lang="en-US" altLang="zh-CN" sz="1600" dirty="0" err="1"/>
              <a:t>BiCoS</a:t>
            </a:r>
            <a:r>
              <a:rPr lang="en-US" altLang="zh-CN" sz="1600" dirty="0"/>
              <a:t>: A Bi-level Co-Segmentation Method for Image Classification. ICCV, </a:t>
            </a:r>
            <a:r>
              <a:rPr lang="en-US" altLang="zh-CN" sz="1600" dirty="0" smtClean="0"/>
              <a:t>2011(Segmentation)</a:t>
            </a:r>
            <a:endParaRPr lang="zh-CN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大作业补充说明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对于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zh-CN" altLang="en-US" sz="2000" dirty="0" smtClean="0"/>
              <a:t>（闭集测试中为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zh-CN" altLang="en-US" sz="2000" dirty="0" smtClean="0"/>
              <a:t>），每个</a:t>
            </a:r>
            <a:r>
              <a:rPr lang="zh-CN" altLang="en-US" sz="2000" dirty="0"/>
              <a:t>类别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=1,…,c)</a:t>
            </a:r>
            <a:r>
              <a:rPr lang="zh-CN" altLang="en-US" sz="2000" dirty="0" smtClean="0"/>
              <a:t>，有测试图片</a:t>
            </a:r>
            <a:r>
              <a:rPr lang="en-US" altLang="zh-CN" sz="2000" dirty="0" smtClean="0"/>
              <a:t>N</a:t>
            </a:r>
            <a:r>
              <a:rPr lang="en-US" altLang="zh-CN" sz="1400" dirty="0" smtClean="0"/>
              <a:t>i</a:t>
            </a:r>
            <a:r>
              <a:rPr lang="zh-CN" altLang="en-US" sz="2000" dirty="0" smtClean="0"/>
              <a:t>张（实验中为</a:t>
            </a:r>
            <a:r>
              <a:rPr lang="en-US" altLang="zh-CN" sz="2000" dirty="0" smtClean="0"/>
              <a:t>25</a:t>
            </a:r>
            <a:r>
              <a:rPr lang="zh-CN" altLang="en-US" sz="2000" dirty="0" smtClean="0"/>
              <a:t>张），测试中，属于类别</a:t>
            </a:r>
            <a:r>
              <a:rPr lang="en-US" altLang="zh-CN" sz="2000" dirty="0" smtClean="0"/>
              <a:t>j</a:t>
            </a:r>
            <a:r>
              <a:rPr lang="zh-CN" altLang="en-US" sz="2000" dirty="0" smtClean="0"/>
              <a:t>的被判为类别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的测试图片记为</a:t>
            </a:r>
            <a:r>
              <a:rPr lang="en-US" altLang="zh-CN" sz="2000" dirty="0" err="1" smtClean="0"/>
              <a:t>N</a:t>
            </a:r>
            <a:r>
              <a:rPr lang="en-US" altLang="zh-CN" sz="1400" dirty="0" err="1" smtClean="0"/>
              <a:t>i,j</a:t>
            </a:r>
            <a:r>
              <a:rPr lang="zh-CN" altLang="en-US" sz="2000" dirty="0" smtClean="0"/>
              <a:t>张，则：</a:t>
            </a:r>
            <a:endParaRPr lang="en-US" altLang="zh-CN" sz="2000" dirty="0" smtClean="0"/>
          </a:p>
          <a:p>
            <a:pPr marL="0" lvl="0" indent="0">
              <a:buNone/>
            </a:pPr>
            <a:endParaRPr lang="en-US" altLang="zh-CN" sz="2000" dirty="0" smtClean="0"/>
          </a:p>
          <a:p>
            <a:pPr lvl="1"/>
            <a:r>
              <a:rPr lang="zh-CN" altLang="en-US" sz="1800" dirty="0" smtClean="0"/>
              <a:t>每个</a:t>
            </a:r>
            <a:r>
              <a:rPr lang="zh-CN" altLang="en-US" sz="1800" dirty="0"/>
              <a:t>类别</a:t>
            </a:r>
            <a:r>
              <a:rPr lang="zh-CN" altLang="en-US" sz="1800" dirty="0" smtClean="0"/>
              <a:t>的识别率：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整体识别率：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每个</a:t>
            </a:r>
            <a:r>
              <a:rPr lang="zh-CN" altLang="en-US" sz="1800" dirty="0"/>
              <a:t>类别</a:t>
            </a:r>
            <a:r>
              <a:rPr lang="zh-CN" altLang="en-US" sz="1800" dirty="0" smtClean="0"/>
              <a:t>的虚警率：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整体的虚警率：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graphicFrame>
        <p:nvGraphicFramePr>
          <p:cNvPr id="2063" name="Object 15"/>
          <p:cNvGraphicFramePr>
            <a:graphicFrameLocks noChangeAspect="1"/>
          </p:cNvGraphicFramePr>
          <p:nvPr>
            <p:extLst/>
          </p:nvPr>
        </p:nvGraphicFramePr>
        <p:xfrm>
          <a:off x="3598238" y="3334015"/>
          <a:ext cx="24399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4" imgW="1269720" imgH="203040" progId="Equation.DSMT4">
                  <p:embed/>
                </p:oleObj>
              </mc:Choice>
              <mc:Fallback>
                <p:oleObj name="Equation" r:id="rId4" imgW="1269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238" y="3334015"/>
                        <a:ext cx="2439988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" name="Object 16"/>
          <p:cNvGraphicFramePr>
            <a:graphicFrameLocks noChangeAspect="1"/>
          </p:cNvGraphicFramePr>
          <p:nvPr>
            <p:extLst/>
          </p:nvPr>
        </p:nvGraphicFramePr>
        <p:xfrm>
          <a:off x="2876252" y="3770445"/>
          <a:ext cx="44672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6" imgW="2323800" imgH="380880" progId="Equation.DSMT4">
                  <p:embed/>
                </p:oleObj>
              </mc:Choice>
              <mc:Fallback>
                <p:oleObj name="Equation" r:id="rId6" imgW="23238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252" y="3770445"/>
                        <a:ext cx="4467225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98238" y="4545013"/>
                <a:ext cx="4927952" cy="723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)/(9∗40)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38" y="4545013"/>
                <a:ext cx="4927952" cy="7235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64972" y="5734202"/>
                <a:ext cx="6614055" cy="723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)/(9∗10∗40)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72" y="5734202"/>
                <a:ext cx="6614055" cy="7235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8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数据库：</a:t>
            </a:r>
            <a:r>
              <a:rPr lang="en-US" altLang="zh-CN" dirty="0" smtClean="0"/>
              <a:t>flower dataset</a:t>
            </a:r>
            <a:endParaRPr lang="zh-CN" altLang="en-US" baseline="30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84168"/>
            <a:ext cx="19050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3" y="2050158"/>
            <a:ext cx="7569474" cy="4462610"/>
          </a:xfrm>
          <a:prstGeom prst="rect">
            <a:avLst/>
          </a:prstGeom>
        </p:spPr>
      </p:pic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37312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6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大作业补充说明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对于开集测试，则有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一个</a:t>
            </a:r>
            <a:r>
              <a:rPr lang="en-US" altLang="zh-CN" sz="2000" dirty="0" err="1" smtClean="0"/>
              <a:t>neg</a:t>
            </a:r>
            <a:r>
              <a:rPr lang="zh-CN" altLang="en-US" sz="2000" dirty="0" smtClean="0"/>
              <a:t>类别（</a:t>
            </a:r>
            <a:r>
              <a:rPr lang="en-US" altLang="zh-CN" sz="2000" dirty="0" smtClean="0"/>
              <a:t>c’=10+1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zh-CN" altLang="en-US" sz="2000" dirty="0" smtClean="0"/>
              <a:t>），识别率的计算方式与闭集测试一致，只统计</a:t>
            </a:r>
            <a:r>
              <a:rPr lang="en-US" altLang="zh-CN" sz="2000" dirty="0" smtClean="0"/>
              <a:t>c=10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zh-CN" altLang="en-US" sz="2000" dirty="0" smtClean="0"/>
              <a:t>的识别率；计算虚警率时，需考虑到</a:t>
            </a:r>
            <a:r>
              <a:rPr lang="en-US" altLang="zh-CN" sz="2000" dirty="0" err="1" smtClean="0"/>
              <a:t>neg</a:t>
            </a:r>
            <a:r>
              <a:rPr lang="zh-CN" altLang="en-US" sz="2000" dirty="0" smtClean="0"/>
              <a:t>测试样本判断为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类别</a:t>
            </a:r>
            <a:r>
              <a:rPr lang="zh-CN" altLang="en-US" sz="2000" dirty="0" smtClean="0"/>
              <a:t>中的一种（判别为</a:t>
            </a:r>
            <a:r>
              <a:rPr lang="zh-CN" altLang="en-US" sz="2000" dirty="0"/>
              <a:t>类别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的数量表示为</a:t>
            </a:r>
            <a:r>
              <a:rPr lang="en-US" altLang="zh-CN" sz="2000" dirty="0" err="1" smtClean="0"/>
              <a:t>N</a:t>
            </a:r>
            <a:r>
              <a:rPr lang="en-US" altLang="zh-CN" sz="1400" dirty="0" err="1" smtClean="0"/>
              <a:t>i,c</a:t>
            </a:r>
            <a:r>
              <a:rPr lang="en-US" altLang="zh-CN" sz="1400" dirty="0" smtClean="0"/>
              <a:t>’</a:t>
            </a:r>
            <a:r>
              <a:rPr lang="zh-CN" altLang="en-US" sz="2000" dirty="0" smtClean="0"/>
              <a:t>）所带来的影响，则计算式变为：</a:t>
            </a:r>
            <a:endParaRPr lang="en-US" altLang="zh-CN" sz="20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/>
            <a:r>
              <a:rPr lang="zh-CN" altLang="en-US" sz="1800" dirty="0" smtClean="0"/>
              <a:t>每个</a:t>
            </a:r>
            <a:r>
              <a:rPr lang="zh-CN" altLang="en-US" sz="1800" dirty="0"/>
              <a:t>类别</a:t>
            </a:r>
            <a:r>
              <a:rPr lang="zh-CN" altLang="en-US" sz="1800" dirty="0" smtClean="0"/>
              <a:t>的虚警率：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整体的虚警率：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267744" y="4437112"/>
                <a:ext cx="4508285" cy="578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9∗40+200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=1,…,c)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437112"/>
                <a:ext cx="4508285" cy="578043"/>
              </a:xfrm>
              <a:prstGeom prst="rect">
                <a:avLst/>
              </a:prstGeom>
              <a:blipFill rotWithShape="0">
                <a:blip r:embed="rId3"/>
                <a:stretch>
                  <a:fillRect r="-2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12596" y="5582346"/>
                <a:ext cx="8647047" cy="742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=1,…,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)/(9∗10∗40+10∗200)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96" y="5582346"/>
                <a:ext cx="8647047" cy="7422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0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相关的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981200"/>
            <a:ext cx="8856984" cy="4472136"/>
          </a:xfrm>
        </p:spPr>
        <p:txBody>
          <a:bodyPr/>
          <a:lstStyle/>
          <a:p>
            <a:r>
              <a:rPr lang="en-US" altLang="zh-CN" sz="2800" dirty="0" err="1" smtClean="0"/>
              <a:t>imresize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放缩图像大小</a:t>
            </a:r>
            <a:endParaRPr lang="en-US" altLang="zh-CN" sz="2800" dirty="0" smtClean="0"/>
          </a:p>
          <a:p>
            <a:r>
              <a:rPr lang="en-US" altLang="zh-CN" sz="2800" dirty="0" smtClean="0"/>
              <a:t>reshape: </a:t>
            </a:r>
            <a:r>
              <a:rPr lang="zh-CN" altLang="en-US" sz="2800" dirty="0" smtClean="0"/>
              <a:t>改变矩阵形状，可以将图像拉成一维向量</a:t>
            </a:r>
            <a:endParaRPr lang="en-US" altLang="zh-CN" sz="2800" dirty="0" smtClean="0"/>
          </a:p>
          <a:p>
            <a:r>
              <a:rPr lang="en-US" altLang="zh-CN" sz="2800" dirty="0" err="1" smtClean="0"/>
              <a:t>imadjust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调整图像的灰度直方图</a:t>
            </a:r>
            <a:endParaRPr lang="en-US" altLang="zh-CN" sz="2800" dirty="0" smtClean="0"/>
          </a:p>
          <a:p>
            <a:r>
              <a:rPr lang="en-US" altLang="zh-CN" sz="2800" dirty="0" err="1" smtClean="0"/>
              <a:t>pca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训练</a:t>
            </a:r>
            <a:r>
              <a:rPr lang="en-US" altLang="zh-CN" sz="2800" dirty="0" smtClean="0"/>
              <a:t>PCA</a:t>
            </a:r>
          </a:p>
          <a:p>
            <a:r>
              <a:rPr lang="en-US" altLang="zh-CN" sz="2800" dirty="0" err="1"/>
              <a:t>vlfeat</a:t>
            </a:r>
            <a:r>
              <a:rPr lang="en-US" altLang="zh-CN" sz="2800" dirty="0"/>
              <a:t>: </a:t>
            </a:r>
            <a:r>
              <a:rPr lang="zh-CN" altLang="en-US" sz="2800" dirty="0" smtClean="0"/>
              <a:t>可以用于提取</a:t>
            </a:r>
            <a:r>
              <a:rPr lang="en-US" altLang="zh-CN" sz="2800" dirty="0" smtClean="0"/>
              <a:t>HOG</a:t>
            </a:r>
            <a:r>
              <a:rPr lang="zh-CN" altLang="en-US" sz="2800" dirty="0" smtClean="0"/>
              <a:t>特征的库</a:t>
            </a:r>
            <a:r>
              <a:rPr lang="en-US" altLang="zh-CN" sz="2800" dirty="0" smtClean="0"/>
              <a:t>(</a:t>
            </a:r>
            <a:r>
              <a:rPr lang="zh-CN" altLang="en-US" sz="2800" dirty="0"/>
              <a:t>另有文档介绍如何使用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 err="1" smtClean="0"/>
              <a:t>svmtrain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svmclassify</a:t>
            </a:r>
            <a:r>
              <a:rPr lang="en-US" altLang="zh-CN" sz="2800" dirty="0" smtClean="0"/>
              <a:t>: SVM</a:t>
            </a:r>
            <a:r>
              <a:rPr lang="zh-CN" altLang="en-US" sz="2800" dirty="0" smtClean="0"/>
              <a:t>训练、</a:t>
            </a:r>
            <a:r>
              <a:rPr lang="zh-CN" altLang="en-US" sz="2800" dirty="0"/>
              <a:t>识别</a:t>
            </a:r>
            <a:endParaRPr lang="en-US" altLang="zh-CN" sz="2800" dirty="0" smtClean="0"/>
          </a:p>
          <a:p>
            <a:r>
              <a:rPr lang="en-US" altLang="zh-CN" sz="2800" dirty="0" err="1" smtClean="0"/>
              <a:t>fopen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fclose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fscanf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fprintf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文件打开、关闭、读、写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21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66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的识别（续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计算训练数据的均值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训练数据的协方差阵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860032" y="1864650"/>
                <a:ext cx="122328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64650"/>
                <a:ext cx="1223284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5887" y="3933056"/>
            <a:ext cx="63722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22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43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的识别（续</a:t>
            </a:r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对协方差阵进行特征值分解，求出特征脸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zh-CN" altLang="en-US" dirty="0"/>
                      <m:t>即为第</m:t>
                    </m:r>
                    <m:r>
                      <m:rPr>
                        <m:nor/>
                      </m:rPr>
                      <a:rPr lang="en-US" altLang="zh-CN" dirty="0"/>
                      <m:t>i</m:t>
                    </m:r>
                    <m:r>
                      <m:rPr>
                        <m:nor/>
                      </m:rPr>
                      <a:rPr lang="zh-CN" altLang="en-US" dirty="0"/>
                      <m:t>个特征脸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zh-CN" altLang="en-US" dirty="0"/>
              </a:p>
              <a:p>
                <a:pPr lvl="1"/>
                <a:r>
                  <a:rPr lang="zh-CN" altLang="en-US" dirty="0"/>
                  <a:t>一般的，图像的</a:t>
                </a:r>
                <a:r>
                  <a:rPr lang="zh-CN" altLang="en-US" dirty="0" smtClean="0"/>
                  <a:t>维数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要</a:t>
                </a:r>
                <a:r>
                  <a:rPr lang="zh-CN" altLang="en-US" dirty="0"/>
                  <a:t>远大于训练的样本</a:t>
                </a:r>
                <a:r>
                  <a:rPr lang="zh-CN" altLang="en-US" dirty="0" smtClean="0"/>
                  <a:t>数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是一个非常大的矩阵。因此，转求下式的特征值分解：</a:t>
                </a:r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选取最大的</a:t>
                </a:r>
                <a:r>
                  <a:rPr lang="zh-CN" altLang="en-US" dirty="0" smtClean="0"/>
                  <a:t>前</a:t>
                </a:r>
                <a:r>
                  <a:rPr lang="en-US" altLang="zh-CN" dirty="0"/>
                  <a:t>K</a:t>
                </a:r>
                <a:r>
                  <a:rPr lang="zh-CN" altLang="en-US" dirty="0" smtClean="0"/>
                  <a:t>个</a:t>
                </a:r>
                <a:r>
                  <a:rPr lang="zh-CN" altLang="en-US" dirty="0"/>
                  <a:t>特征值对应的特征向量来作为特征脸空间的基向量构成变换矩阵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,...,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  <a:p>
                <a:pPr lvl="1"/>
                <a:endParaRPr lang="zh-CN" altLang="en-US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49" t="-3704" r="-2980" b="-16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605517" y="4048497"/>
                <a:ext cx="1932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517" y="4048497"/>
                <a:ext cx="1932965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15616" y="4551511"/>
                <a:ext cx="70133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则有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2400" dirty="0" smtClean="0"/>
                  <a:t>||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/>
                  <a:t>||(</a:t>
                </a:r>
                <a:r>
                  <a:rPr lang="zh-CN" altLang="en-US" sz="2400" dirty="0" smtClean="0"/>
                  <a:t>归一化</a:t>
                </a:r>
                <a:r>
                  <a:rPr lang="en-US" altLang="zh-CN" sz="2400" dirty="0" smtClean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551511"/>
                <a:ext cx="701333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96" t="-14667" r="-1652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23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97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Fisherface</a:t>
            </a:r>
            <a:r>
              <a:rPr lang="zh-CN" altLang="en-US" dirty="0"/>
              <a:t>：</a:t>
            </a:r>
            <a:r>
              <a:rPr lang="zh-CN" altLang="en-US" dirty="0" smtClean="0"/>
              <a:t>基本思想（续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12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FLD </a:t>
            </a:r>
            <a:r>
              <a:rPr lang="zh-CN" altLang="en-US" dirty="0"/>
              <a:t>选择一种最优的投影变换，满足</a:t>
            </a:r>
            <a:r>
              <a:rPr lang="en-US" altLang="zh-CN" dirty="0"/>
              <a:t>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D0C410-7B55-4768-94B3-C12913D8D232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912388" name="Rectangle 4"/>
          <p:cNvSpPr>
            <a:spLocks noChangeArrowheads="1"/>
          </p:cNvSpPr>
          <p:nvPr/>
        </p:nvSpPr>
        <p:spPr bwMode="auto">
          <a:xfrm>
            <a:off x="1" y="2892881"/>
            <a:ext cx="184731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66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493384" y="2444938"/>
                <a:ext cx="3744416" cy="895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444938"/>
                <a:ext cx="3744416" cy="895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72" y="3416980"/>
            <a:ext cx="3870656" cy="3274506"/>
          </a:xfrm>
          <a:prstGeom prst="rect">
            <a:avLst/>
          </a:prstGeom>
        </p:spPr>
      </p:pic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56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Fisherface</a:t>
            </a:r>
            <a:r>
              <a:rPr lang="zh-CN" altLang="en-US" dirty="0" smtClean="0"/>
              <a:t>：投影矩阵的</a:t>
            </a:r>
            <a:r>
              <a:rPr lang="zh-CN" altLang="en-US" dirty="0"/>
              <a:t>计算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优化分析表明，满足上述最大化的</a:t>
            </a:r>
            <a:r>
              <a:rPr lang="en-US" altLang="zh-CN" sz="2800" dirty="0"/>
              <a:t>W</a:t>
            </a:r>
            <a:r>
              <a:rPr lang="zh-CN" altLang="en-US" sz="2800" dirty="0"/>
              <a:t>是下述方程的解：</a:t>
            </a:r>
          </a:p>
          <a:p>
            <a:pPr>
              <a:buFontTx/>
              <a:buNone/>
            </a:pPr>
            <a:r>
              <a:rPr lang="zh-CN" altLang="en-US" sz="2800" dirty="0"/>
              <a:t> </a:t>
            </a:r>
          </a:p>
          <a:p>
            <a:r>
              <a:rPr lang="zh-CN" altLang="en-US" sz="2800" dirty="0" smtClean="0"/>
              <a:t>进一步 </a:t>
            </a:r>
            <a:r>
              <a:rPr lang="en-US" altLang="zh-CN" sz="2800" i="1" dirty="0" err="1" smtClean="0"/>
              <a:t>S</a:t>
            </a:r>
            <a:r>
              <a:rPr lang="en-US" altLang="zh-CN" sz="2800" i="1" baseline="-25000" dirty="0" err="1" smtClean="0"/>
              <a:t>w</a:t>
            </a:r>
            <a:r>
              <a:rPr lang="zh-CN" altLang="en-US" sz="2800" dirty="0" smtClean="0"/>
              <a:t>假设是非奇异的。则可以通过求解下面的广义特征值问题来得到</a:t>
            </a:r>
            <a:r>
              <a:rPr lang="en-US" altLang="zh-CN" sz="2800" dirty="0" smtClean="0"/>
              <a:t>W</a:t>
            </a:r>
            <a:r>
              <a:rPr lang="zh-CN" altLang="en-US" sz="2800" dirty="0" smtClean="0"/>
              <a:t>，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zh-CN" altLang="en-US" sz="2800" dirty="0"/>
              <a:t>如果</a:t>
            </a:r>
            <a:r>
              <a:rPr lang="en-US" altLang="zh-CN" sz="2800" i="1" dirty="0" err="1"/>
              <a:t>S</a:t>
            </a:r>
            <a:r>
              <a:rPr lang="en-US" altLang="zh-CN" sz="2800" i="1" baseline="-25000" dirty="0" err="1"/>
              <a:t>w</a:t>
            </a:r>
            <a:r>
              <a:rPr lang="zh-CN" altLang="en-US" sz="2800" dirty="0"/>
              <a:t>是奇异的，怎么办？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A77EC3-549E-49C2-B655-A7A3F84422A6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914436" name="Rectangle 4"/>
          <p:cNvSpPr>
            <a:spLocks noChangeArrowheads="1"/>
          </p:cNvSpPr>
          <p:nvPr/>
        </p:nvSpPr>
        <p:spPr bwMode="auto">
          <a:xfrm>
            <a:off x="1" y="88701"/>
            <a:ext cx="184731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662"/>
          </a:p>
        </p:txBody>
      </p:sp>
      <p:sp>
        <p:nvSpPr>
          <p:cNvPr id="914438" name="Rectangle 6"/>
          <p:cNvSpPr>
            <a:spLocks noChangeArrowheads="1"/>
          </p:cNvSpPr>
          <p:nvPr/>
        </p:nvSpPr>
        <p:spPr bwMode="auto">
          <a:xfrm>
            <a:off x="1" y="3149405"/>
            <a:ext cx="184731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662"/>
          </a:p>
        </p:txBody>
      </p:sp>
      <p:sp>
        <p:nvSpPr>
          <p:cNvPr id="914440" name="Rectangle 8"/>
          <p:cNvSpPr>
            <a:spLocks noChangeArrowheads="1"/>
          </p:cNvSpPr>
          <p:nvPr/>
        </p:nvSpPr>
        <p:spPr bwMode="auto">
          <a:xfrm>
            <a:off x="1" y="3142077"/>
            <a:ext cx="184731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66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86254" y="2924944"/>
                <a:ext cx="21714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𝛬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254" y="2924944"/>
                <a:ext cx="2171492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36913" y="4653136"/>
                <a:ext cx="2270173" cy="467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𝛬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913" y="4653136"/>
                <a:ext cx="2270173" cy="467757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9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828" y="620688"/>
            <a:ext cx="8350696" cy="1143000"/>
          </a:xfrm>
        </p:spPr>
        <p:txBody>
          <a:bodyPr/>
          <a:lstStyle/>
          <a:p>
            <a:r>
              <a:rPr lang="en-US" altLang="zh-CN" dirty="0" err="1" smtClean="0"/>
              <a:t>Fisherface</a:t>
            </a:r>
            <a:r>
              <a:rPr lang="zh-CN" altLang="en-US" dirty="0" smtClean="0"/>
              <a:t>：</a:t>
            </a:r>
            <a:r>
              <a:rPr lang="zh-CN" altLang="en-US" dirty="0"/>
              <a:t>投影</a:t>
            </a:r>
            <a:r>
              <a:rPr lang="zh-CN" altLang="en-US" dirty="0" smtClean="0"/>
              <a:t>矩阵的计算（续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615525"/>
            <a:ext cx="8534400" cy="4909819"/>
          </a:xfrm>
        </p:spPr>
        <p:txBody>
          <a:bodyPr/>
          <a:lstStyle/>
          <a:p>
            <a:r>
              <a:rPr lang="zh-CN" altLang="en-US" sz="2800" dirty="0" smtClean="0"/>
              <a:t>实际上</a:t>
            </a:r>
            <a:r>
              <a:rPr lang="en-US" altLang="zh-CN" sz="2800" dirty="0" smtClean="0"/>
              <a:t>S</a:t>
            </a:r>
            <a:r>
              <a:rPr lang="en-US" altLang="zh-CN" sz="2800" baseline="-25000" dirty="0" smtClean="0"/>
              <a:t>B</a:t>
            </a:r>
            <a:r>
              <a:rPr lang="en-US" altLang="zh-CN" sz="2800" dirty="0" smtClean="0"/>
              <a:t>W=S</a:t>
            </a:r>
            <a:r>
              <a:rPr lang="en-US" altLang="zh-CN" sz="2800" baseline="-25000" dirty="0" smtClean="0"/>
              <a:t>W</a:t>
            </a:r>
            <a:r>
              <a:rPr lang="en-US" altLang="zh-CN" sz="2800" dirty="0" smtClean="0"/>
              <a:t>W</a:t>
            </a:r>
            <a:r>
              <a:rPr lang="el-GR" altLang="zh-CN" sz="2800" dirty="0" smtClean="0"/>
              <a:t>Λ</a:t>
            </a:r>
            <a:r>
              <a:rPr lang="zh-CN" altLang="en-US" sz="2800" dirty="0" smtClean="0"/>
              <a:t>，最多只有</a:t>
            </a:r>
            <a:r>
              <a:rPr lang="en-US" altLang="zh-CN" sz="2800" dirty="0" smtClean="0"/>
              <a:t>c-1</a:t>
            </a:r>
            <a:r>
              <a:rPr lang="zh-CN" altLang="en-US" sz="2800" dirty="0" smtClean="0"/>
              <a:t>个特征值，而</a:t>
            </a:r>
            <a:r>
              <a:rPr lang="en-US" altLang="zh-CN" sz="2800" dirty="0" smtClean="0"/>
              <a:t>S</a:t>
            </a:r>
            <a:r>
              <a:rPr lang="en-US" altLang="zh-CN" sz="2800" baseline="-25000" dirty="0" smtClean="0"/>
              <a:t>W</a:t>
            </a:r>
            <a:r>
              <a:rPr lang="zh-CN" altLang="en-US" sz="2800" dirty="0" smtClean="0"/>
              <a:t>的秩最多为</a:t>
            </a:r>
            <a:r>
              <a:rPr lang="en-US" altLang="zh-CN" sz="2800" dirty="0" smtClean="0"/>
              <a:t>M-c</a:t>
            </a:r>
          </a:p>
          <a:p>
            <a:r>
              <a:rPr lang="zh-CN" altLang="en-US" sz="2800" dirty="0" smtClean="0"/>
              <a:t>如何求出投影矩阵？一个简单的策略是先做</a:t>
            </a:r>
            <a:r>
              <a:rPr lang="en-US" altLang="zh-CN" sz="2800" dirty="0" smtClean="0"/>
              <a:t>PCA</a:t>
            </a:r>
            <a:r>
              <a:rPr lang="zh-CN" altLang="en-US" sz="2800" dirty="0" smtClean="0"/>
              <a:t>，然后再做</a:t>
            </a:r>
            <a:r>
              <a:rPr lang="en-US" altLang="zh-CN" sz="2800" dirty="0" smtClean="0"/>
              <a:t>FLD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5880" y="3501008"/>
                <a:ext cx="8214592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𝑝𝑐𝑎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0" y="3501008"/>
                <a:ext cx="8214592" cy="8712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20064" y="4742103"/>
                <a:ext cx="3764364" cy="742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𝑓𝑙𝑑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lim>
                      </m:limLow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𝑝𝑐𝑎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𝑝𝑐𝑎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𝑝𝑐𝑎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𝑝𝑐𝑎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64" y="4742103"/>
                <a:ext cx="3764364" cy="74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17264" y="5573326"/>
                <a:ext cx="1969963" cy="41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𝑓𝑙𝑑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𝑝𝑐𝑎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64" y="5573326"/>
                <a:ext cx="1969963" cy="414409"/>
              </a:xfrm>
              <a:prstGeom prst="rect">
                <a:avLst/>
              </a:prstGeom>
              <a:blipFill rotWithShape="0">
                <a:blip r:embed="rId5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883580" y="4352501"/>
            <a:ext cx="5529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将原始特征降到</a:t>
            </a:r>
            <a:r>
              <a:rPr lang="en-US" altLang="zh-CN" dirty="0"/>
              <a:t>M-c</a:t>
            </a:r>
            <a:r>
              <a:rPr lang="zh-CN" altLang="en-US" dirty="0"/>
              <a:t>维，接下来做</a:t>
            </a:r>
            <a:r>
              <a:rPr lang="en-US" altLang="zh-CN" dirty="0"/>
              <a:t>FLD</a:t>
            </a:r>
            <a:r>
              <a:rPr lang="zh-CN" altLang="en-US" dirty="0"/>
              <a:t>，降维到</a:t>
            </a:r>
            <a:r>
              <a:rPr lang="en-US" altLang="zh-CN" dirty="0"/>
              <a:t>c-1</a:t>
            </a:r>
            <a:endParaRPr lang="zh-CN" altLang="en-US" dirty="0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26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97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Camellia   </a:t>
            </a:r>
            <a:r>
              <a:rPr lang="zh-CN" altLang="en-US" dirty="0" smtClean="0"/>
              <a:t>山茶花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99992"/>
            <a:ext cx="6048672" cy="4342639"/>
          </a:xfrm>
          <a:prstGeom prst="rect">
            <a:avLst/>
          </a:prstGeom>
        </p:spPr>
      </p:pic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Water lily   </a:t>
            </a:r>
            <a:r>
              <a:rPr lang="zh-CN" altLang="en-US" dirty="0" smtClean="0"/>
              <a:t>水莲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30263"/>
            <a:ext cx="6120680" cy="43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ose </a:t>
            </a:r>
            <a:r>
              <a:rPr lang="zh-CN" altLang="en-US" dirty="0" smtClean="0"/>
              <a:t>玫瑰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49" y="1963296"/>
            <a:ext cx="6088902" cy="43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6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题目要求（</a:t>
            </a:r>
            <a:r>
              <a:rPr lang="en-US" altLang="zh-CN" dirty="0" smtClean="0"/>
              <a:t>1/5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altLang="zh-CN" dirty="0" smtClean="0"/>
              <a:t>PCA</a:t>
            </a:r>
            <a:r>
              <a:rPr lang="zh-CN" altLang="en-US" dirty="0"/>
              <a:t>花卉</a:t>
            </a:r>
            <a:r>
              <a:rPr lang="zh-CN" altLang="zh-CN" dirty="0" smtClean="0"/>
              <a:t>识别</a:t>
            </a:r>
            <a:r>
              <a:rPr lang="zh-CN" altLang="zh-CN" dirty="0"/>
              <a:t>。请采用</a:t>
            </a:r>
            <a:r>
              <a:rPr lang="en-US" altLang="zh-CN" dirty="0" smtClean="0"/>
              <a:t>PCA+KNN/Fisher</a:t>
            </a:r>
            <a:r>
              <a:rPr lang="zh-CN" altLang="en-US" dirty="0" smtClean="0"/>
              <a:t>分类</a:t>
            </a:r>
            <a:r>
              <a:rPr lang="zh-CN" altLang="zh-CN" dirty="0" smtClean="0"/>
              <a:t>方法</a:t>
            </a:r>
            <a:r>
              <a:rPr lang="zh-CN" altLang="zh-CN" dirty="0"/>
              <a:t>完成下面的实验。图像特征可以</a:t>
            </a:r>
            <a:r>
              <a:rPr lang="zh-CN" altLang="zh-CN" dirty="0" smtClean="0"/>
              <a:t>采用</a:t>
            </a:r>
            <a:r>
              <a:rPr lang="zh-CN" altLang="en-US" dirty="0" smtClean="0"/>
              <a:t>灰度</a:t>
            </a:r>
            <a:r>
              <a:rPr lang="zh-CN" altLang="zh-CN" dirty="0" smtClean="0"/>
              <a:t>像素值</a:t>
            </a:r>
            <a:r>
              <a:rPr lang="zh-CN" altLang="en-US" dirty="0" smtClean="0"/>
              <a:t>、颜色直方图等</a:t>
            </a:r>
            <a:endParaRPr lang="en-US" altLang="zh-CN" dirty="0"/>
          </a:p>
          <a:p>
            <a:pPr lvl="1"/>
            <a:r>
              <a:rPr lang="zh-CN" altLang="zh-CN" sz="2000" dirty="0" smtClean="0"/>
              <a:t>用每个</a:t>
            </a:r>
            <a:r>
              <a:rPr lang="zh-CN" altLang="en-US" sz="2000" dirty="0" smtClean="0"/>
              <a:t>品种</a:t>
            </a:r>
            <a:r>
              <a:rPr lang="zh-CN" altLang="zh-CN" sz="2000" dirty="0" smtClean="0"/>
              <a:t>的</a:t>
            </a:r>
            <a:r>
              <a:rPr lang="zh-CN" altLang="en-US" sz="2000" dirty="0" smtClean="0"/>
              <a:t>前</a:t>
            </a:r>
            <a:r>
              <a:rPr lang="en-US" altLang="zh-CN" sz="2000" dirty="0" smtClean="0"/>
              <a:t>60%</a:t>
            </a:r>
            <a:r>
              <a:rPr lang="zh-CN" altLang="en-US" sz="2000" dirty="0" smtClean="0"/>
              <a:t>做训练，后</a:t>
            </a:r>
            <a:r>
              <a:rPr lang="en-US" altLang="zh-CN" sz="2000" dirty="0" smtClean="0"/>
              <a:t>40%</a:t>
            </a:r>
            <a:r>
              <a:rPr lang="zh-CN" altLang="en-US" sz="2000" dirty="0" smtClean="0"/>
              <a:t>数据做测试</a:t>
            </a:r>
            <a:r>
              <a:rPr lang="zh-CN" altLang="zh-CN" sz="2000" dirty="0" smtClean="0"/>
              <a:t>。采用</a:t>
            </a:r>
            <a:r>
              <a:rPr lang="en-US" altLang="zh-CN" sz="2000" dirty="0" smtClean="0"/>
              <a:t>K</a:t>
            </a:r>
            <a:r>
              <a:rPr lang="zh-CN" altLang="zh-CN" sz="2000" dirty="0" smtClean="0"/>
              <a:t>近邻分类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必做：</a:t>
            </a:r>
            <a:r>
              <a:rPr lang="en-US" altLang="zh-CN" sz="2000" dirty="0" smtClean="0"/>
              <a:t>K=1, </a:t>
            </a:r>
            <a:r>
              <a:rPr lang="zh-CN" altLang="en-US" sz="2000" dirty="0" smtClean="0"/>
              <a:t>选做：</a:t>
            </a:r>
            <a:r>
              <a:rPr lang="en-US" altLang="zh-CN" sz="2000" dirty="0" smtClean="0"/>
              <a:t>K=3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5)</a:t>
            </a:r>
            <a:r>
              <a:rPr lang="zh-CN" altLang="zh-CN" sz="2000" dirty="0" smtClean="0"/>
              <a:t>，</a:t>
            </a:r>
            <a:r>
              <a:rPr lang="zh-CN" altLang="zh-CN" sz="2000" dirty="0"/>
              <a:t>分析选取不同的主分量</a:t>
            </a:r>
            <a:r>
              <a:rPr lang="zh-CN" altLang="zh-CN" sz="2000" dirty="0" smtClean="0"/>
              <a:t>个数，</a:t>
            </a:r>
            <a:r>
              <a:rPr lang="zh-CN" altLang="zh-CN" sz="2000" dirty="0"/>
              <a:t>对</a:t>
            </a:r>
            <a:r>
              <a:rPr lang="zh-CN" altLang="zh-CN" sz="2000" dirty="0" smtClean="0"/>
              <a:t>识别率</a:t>
            </a:r>
            <a:r>
              <a:rPr lang="zh-CN" altLang="en-US" sz="2000" dirty="0" smtClean="0"/>
              <a:t>和虚警率</a:t>
            </a:r>
            <a:r>
              <a:rPr lang="zh-CN" altLang="zh-CN" sz="2000" dirty="0" smtClean="0"/>
              <a:t>的影响</a:t>
            </a:r>
            <a:r>
              <a:rPr lang="zh-CN" altLang="en-US" sz="2000" dirty="0" smtClean="0"/>
              <a:t>。进行闭集测试评价该方法的性能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分析</a:t>
            </a:r>
            <a:r>
              <a:rPr lang="en-US" altLang="zh-CN" sz="2000" dirty="0" smtClean="0"/>
              <a:t>PCA</a:t>
            </a:r>
            <a:r>
              <a:rPr lang="zh-CN" altLang="en-US" sz="2000" dirty="0" smtClean="0"/>
              <a:t>降维对识别的影响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每个品种</a:t>
            </a:r>
            <a:endParaRPr lang="en-US" altLang="zh-CN" sz="2000" dirty="0" smtClean="0"/>
          </a:p>
          <a:p>
            <a:pPr lvl="2"/>
            <a:r>
              <a:rPr lang="zh-CN" altLang="en-US" sz="1800" dirty="0" smtClean="0"/>
              <a:t>对角线为每个品种的正确识别率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非对角线表示每行对应品种识别</a:t>
            </a:r>
            <a:endParaRPr lang="en-US" altLang="zh-CN" sz="1800" dirty="0" smtClean="0"/>
          </a:p>
          <a:p>
            <a:pPr lvl="2">
              <a:buNone/>
            </a:pPr>
            <a:r>
              <a:rPr lang="en-US" altLang="zh-CN" sz="1800" dirty="0" smtClean="0"/>
              <a:t>    </a:t>
            </a:r>
            <a:r>
              <a:rPr lang="zh-CN" altLang="en-US" sz="1800" dirty="0" smtClean="0"/>
              <a:t>为其他品种的误识率</a:t>
            </a:r>
            <a:endParaRPr lang="en-US" altLang="zh-CN" sz="1800" dirty="0" smtClean="0"/>
          </a:p>
          <a:p>
            <a:pPr lvl="2">
              <a:buNone/>
            </a:pPr>
            <a:endParaRPr lang="en-US" altLang="zh-CN" sz="1800" dirty="0" smtClean="0"/>
          </a:p>
          <a:p>
            <a:pPr lvl="1"/>
            <a:r>
              <a:rPr lang="zh-CN" altLang="en-US" sz="2000" dirty="0" smtClean="0"/>
              <a:t>进行开集测试并分析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见题目要求</a:t>
            </a:r>
            <a:r>
              <a:rPr lang="en-US" altLang="zh-CN" sz="2000" dirty="0" smtClean="0"/>
              <a:t>3)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857628"/>
            <a:ext cx="2640301" cy="239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00298" y="4071942"/>
          <a:ext cx="1866318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5" imgW="964781" imgH="406224" progId="Equation.DSMT4">
                  <p:embed/>
                </p:oleObj>
              </mc:Choice>
              <mc:Fallback>
                <p:oleObj name="Equation" r:id="rId5" imgW="964781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071942"/>
                        <a:ext cx="1866318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8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题目要求（</a:t>
            </a:r>
            <a:r>
              <a:rPr lang="en-US" altLang="zh-CN" dirty="0" smtClean="0"/>
              <a:t>2/5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7990656" cy="4472136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3000" dirty="0" smtClean="0"/>
              <a:t>使用其他特征和方法进行花卉识别，比如</a:t>
            </a:r>
            <a:r>
              <a:rPr lang="en-US" altLang="zh-CN" sz="3000" dirty="0" smtClean="0"/>
              <a:t>HOG</a:t>
            </a:r>
            <a:r>
              <a:rPr lang="zh-CN" altLang="en-US" sz="3000" dirty="0" smtClean="0"/>
              <a:t>特征</a:t>
            </a:r>
            <a:r>
              <a:rPr lang="en-US" altLang="zh-CN" sz="3000" dirty="0" smtClean="0"/>
              <a:t>/SIFT</a:t>
            </a:r>
            <a:r>
              <a:rPr lang="zh-CN" altLang="en-US" sz="3000" dirty="0" smtClean="0"/>
              <a:t>特征</a:t>
            </a:r>
            <a:r>
              <a:rPr lang="en-US" altLang="zh-CN" sz="3000" dirty="0" smtClean="0"/>
              <a:t>+SVM</a:t>
            </a:r>
            <a:r>
              <a:rPr lang="zh-CN" altLang="en-US" sz="3000" dirty="0" smtClean="0"/>
              <a:t>分类</a:t>
            </a:r>
            <a:r>
              <a:rPr lang="zh-CN" altLang="zh-CN" sz="3000" dirty="0" smtClean="0"/>
              <a:t>方法</a:t>
            </a:r>
            <a:r>
              <a:rPr lang="zh-CN" altLang="en-US" sz="3000" dirty="0" smtClean="0"/>
              <a:t>等</a:t>
            </a:r>
            <a:r>
              <a:rPr lang="zh-CN" altLang="zh-CN" sz="3000" dirty="0" smtClean="0"/>
              <a:t>。</a:t>
            </a:r>
            <a:endParaRPr lang="en-US" altLang="zh-CN" sz="3000" dirty="0" smtClean="0"/>
          </a:p>
          <a:p>
            <a:pPr lvl="1"/>
            <a:r>
              <a:rPr lang="zh-CN" altLang="en-US" sz="2400" dirty="0" smtClean="0"/>
              <a:t>只需要实现一种算法即可，特征和分类器均可以使用开</a:t>
            </a:r>
            <a:r>
              <a:rPr lang="zh-CN" altLang="en-US" sz="2400" dirty="0"/>
              <a:t>源代码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进行闭集测试并分析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进行开集测试并分析（见题目要求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同</a:t>
            </a:r>
            <a:r>
              <a:rPr lang="en-US" altLang="zh-CN" sz="2400" dirty="0" smtClean="0"/>
              <a:t>PCA+KNN</a:t>
            </a:r>
            <a:r>
              <a:rPr lang="zh-CN" altLang="en-US" sz="2400" dirty="0" smtClean="0"/>
              <a:t>一样，评价该方法的性能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比较这两个方法的优缺点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准确率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速度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复杂</a:t>
            </a:r>
            <a:r>
              <a:rPr lang="zh-CN" altLang="en-US" sz="2000" dirty="0" smtClean="0"/>
              <a:t>度等</a:t>
            </a:r>
            <a:endParaRPr lang="en-US" altLang="zh-CN" sz="2000" dirty="0" smtClean="0"/>
          </a:p>
          <a:p>
            <a:pPr lvl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题目要求（</a:t>
            </a:r>
            <a:r>
              <a:rPr lang="en-US" altLang="zh-CN" dirty="0" smtClean="0"/>
              <a:t>3/5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44144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 smtClean="0"/>
              <a:t>开集测试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图像数据中还给出负样本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neg</a:t>
            </a:r>
            <a:r>
              <a:rPr lang="zh-CN" altLang="en-US" sz="2400" dirty="0" smtClean="0"/>
              <a:t>，其他类型的</a:t>
            </a:r>
            <a:r>
              <a:rPr lang="zh-CN" altLang="en-US" sz="2400" dirty="0"/>
              <a:t>花卉</a:t>
            </a:r>
            <a:r>
              <a:rPr lang="zh-CN" altLang="en-US" sz="2400" dirty="0" smtClean="0"/>
              <a:t>图片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。此时</a:t>
            </a:r>
            <a:r>
              <a:rPr lang="zh-CN" altLang="zh-CN" sz="2400" dirty="0" smtClean="0"/>
              <a:t>需要给出一个合理的拒识方式来判断某张图像是否</a:t>
            </a:r>
            <a:r>
              <a:rPr lang="zh-CN" altLang="en-US" sz="2400" dirty="0" smtClean="0"/>
              <a:t>属于</a:t>
            </a:r>
            <a:r>
              <a:rPr lang="zh-CN" altLang="zh-CN" sz="2400" dirty="0" smtClean="0"/>
              <a:t>训练的</a:t>
            </a:r>
            <a:r>
              <a:rPr lang="en-US" altLang="zh-CN" sz="2400" dirty="0" smtClean="0"/>
              <a:t>10</a:t>
            </a:r>
            <a:r>
              <a:rPr lang="zh-CN" altLang="zh-CN" sz="2400" dirty="0" smtClean="0"/>
              <a:t>个</a:t>
            </a:r>
            <a:r>
              <a:rPr lang="zh-CN" altLang="en-US" sz="2400" dirty="0"/>
              <a:t>类别</a:t>
            </a:r>
            <a:r>
              <a:rPr lang="zh-CN" altLang="zh-CN" sz="2400" dirty="0" smtClean="0"/>
              <a:t>。请设计一个合理的拒识方式（</a:t>
            </a:r>
            <a:r>
              <a:rPr lang="zh-CN" altLang="en-US" sz="2400" dirty="0" smtClean="0"/>
              <a:t>对于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近邻来说，</a:t>
            </a:r>
            <a:r>
              <a:rPr lang="zh-CN" altLang="zh-CN" sz="2400" dirty="0" smtClean="0"/>
              <a:t>最简单的方式是对测试图像到训练图像的最近距离设定一个阈值）</a:t>
            </a:r>
            <a:r>
              <a:rPr lang="zh-CN" altLang="en-US" sz="2400" dirty="0" smtClean="0"/>
              <a:t>，并对正样本负样本进行识别（</a:t>
            </a:r>
            <a:r>
              <a:rPr lang="en-US" altLang="zh-CN" sz="2400" dirty="0" smtClean="0"/>
              <a:t>11</a:t>
            </a:r>
            <a:r>
              <a:rPr lang="zh-CN" altLang="en-US" sz="2400" dirty="0" smtClean="0"/>
              <a:t>个类别，最后一个为</a:t>
            </a:r>
            <a:r>
              <a:rPr lang="en-US" altLang="zh-CN" sz="2400" dirty="0" err="1" smtClean="0"/>
              <a:t>neg</a:t>
            </a:r>
            <a:r>
              <a:rPr lang="zh-CN" altLang="en-US" sz="2400" dirty="0" smtClean="0"/>
              <a:t>类），观察阈值不同时对识别结果的影响。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注意：不应该使用给定的负样本既进行训练又进行测试，可以另外收集一些负样本来帮助确定阈值。</a:t>
            </a:r>
            <a:endParaRPr lang="zh-CN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819400" y="6248400"/>
            <a:ext cx="3505200" cy="457200"/>
          </a:xfrm>
        </p:spPr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9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开集测试数据集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Guijin</a:t>
            </a:r>
            <a:r>
              <a:rPr lang="en-US" altLang="zh-CN" dirty="0" smtClean="0"/>
              <a:t> Wang, Tsinghua University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B981E9-383A-4B8B-8AEF-56FA9082FEA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09578"/>
            <a:ext cx="5040560" cy="45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3504"/>
      </p:ext>
    </p:extLst>
  </p:cSld>
  <p:clrMapOvr>
    <a:masterClrMapping/>
  </p:clrMapOvr>
</p:sld>
</file>

<file path=ppt/theme/theme1.xml><?xml version="1.0" encoding="utf-8"?>
<a:theme xmlns:a="http://schemas.openxmlformats.org/drawingml/2006/main" name="模式识别课程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9FFFF"/>
            </a:gs>
            <a:gs pos="100000">
              <a:srgbClr val="FFFFB9"/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9FFFF"/>
            </a:gs>
            <a:gs pos="100000">
              <a:srgbClr val="FFFFB9"/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14924</TotalTime>
  <Words>1841</Words>
  <Application>Microsoft Office PowerPoint</Application>
  <PresentationFormat>全屏显示(4:3)</PresentationFormat>
  <Paragraphs>259</Paragraphs>
  <Slides>26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Monotype Sorts</vt:lpstr>
      <vt:lpstr>黑体</vt:lpstr>
      <vt:lpstr>宋体</vt:lpstr>
      <vt:lpstr>Arial</vt:lpstr>
      <vt:lpstr>Calibri</vt:lpstr>
      <vt:lpstr>Cambria Math</vt:lpstr>
      <vt:lpstr>Times New Roman</vt:lpstr>
      <vt:lpstr>模式识别课程</vt:lpstr>
      <vt:lpstr>Equation</vt:lpstr>
      <vt:lpstr>模式识别大作业——花卉识别</vt:lpstr>
      <vt:lpstr>数据库：flower dataset</vt:lpstr>
      <vt:lpstr>Camellia   山茶花</vt:lpstr>
      <vt:lpstr>Water lily   水莲</vt:lpstr>
      <vt:lpstr>rose 玫瑰</vt:lpstr>
      <vt:lpstr>题目要求（1/5）</vt:lpstr>
      <vt:lpstr>题目要求（2/5）</vt:lpstr>
      <vt:lpstr>题目要求（3/5）</vt:lpstr>
      <vt:lpstr>开集测试数据集</vt:lpstr>
      <vt:lpstr>题目要求（4/5）</vt:lpstr>
      <vt:lpstr>参考思路1：多特征融合</vt:lpstr>
      <vt:lpstr>参考思路2: CNN + Transfer Learning</vt:lpstr>
      <vt:lpstr>题目要求（5/5）</vt:lpstr>
      <vt:lpstr>未分割的原始数据集</vt:lpstr>
      <vt:lpstr>未分割的原始数据集</vt:lpstr>
      <vt:lpstr>注意事项</vt:lpstr>
      <vt:lpstr>参考文献</vt:lpstr>
      <vt:lpstr>参考文献</vt:lpstr>
      <vt:lpstr>大作业补充说明</vt:lpstr>
      <vt:lpstr>大作业补充说明</vt:lpstr>
      <vt:lpstr>相关的Matlab函数</vt:lpstr>
      <vt:lpstr>基于PCA的识别（续1）</vt:lpstr>
      <vt:lpstr>基于PCA的识别（续2）</vt:lpstr>
      <vt:lpstr>Fisherface：基本思想（续1）</vt:lpstr>
      <vt:lpstr>Fisherface：投影矩阵的计算</vt:lpstr>
      <vt:lpstr>Fisherface：投影矩阵的计算（续1）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cxliu</dc:creator>
  <cp:lastModifiedBy>lyc</cp:lastModifiedBy>
  <cp:revision>1589</cp:revision>
  <cp:lastPrinted>2014-05-24T02:22:20Z</cp:lastPrinted>
  <dcterms:created xsi:type="dcterms:W3CDTF">2012-08-27T08:41:57Z</dcterms:created>
  <dcterms:modified xsi:type="dcterms:W3CDTF">2017-05-11T14:58:25Z</dcterms:modified>
</cp:coreProperties>
</file>